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7" r:id="rId3"/>
    <p:sldId id="257" r:id="rId4"/>
    <p:sldId id="266" r:id="rId5"/>
    <p:sldId id="258" r:id="rId6"/>
    <p:sldId id="259" r:id="rId7"/>
    <p:sldId id="269" r:id="rId8"/>
    <p:sldId id="271" r:id="rId9"/>
    <p:sldId id="260" r:id="rId10"/>
    <p:sldId id="261" r:id="rId11"/>
    <p:sldId id="268" r:id="rId12"/>
    <p:sldId id="262" r:id="rId13"/>
    <p:sldId id="270" r:id="rId14"/>
    <p:sldId id="263" r:id="rId15"/>
    <p:sldId id="264" r:id="rId16"/>
    <p:sldId id="265" r:id="rId17"/>
    <p:sldId id="276" r:id="rId18"/>
    <p:sldId id="278" r:id="rId19"/>
    <p:sldId id="279" r:id="rId20"/>
    <p:sldId id="280" r:id="rId21"/>
    <p:sldId id="281" r:id="rId22"/>
    <p:sldId id="282" r:id="rId23"/>
    <p:sldId id="283" r:id="rId24"/>
    <p:sldId id="28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3FD"/>
    <a:srgbClr val="F4EBD1"/>
    <a:srgbClr val="E9ECDF"/>
    <a:srgbClr val="DFF3FD"/>
    <a:srgbClr val="DEF3FC"/>
    <a:srgbClr val="F0FFF9"/>
    <a:srgbClr val="E4F1FC"/>
    <a:srgbClr val="F0FAF6"/>
    <a:srgbClr val="E4F5FA"/>
    <a:srgbClr val="ECE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04" autoAdjust="0"/>
    <p:restoredTop sz="94660"/>
  </p:normalViewPr>
  <p:slideViewPr>
    <p:cSldViewPr snapToGrid="0">
      <p:cViewPr varScale="1">
        <p:scale>
          <a:sx n="94" d="100"/>
          <a:sy n="94" d="100"/>
        </p:scale>
        <p:origin x="208"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4</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17</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2025/11/21</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2025/11/21</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w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57.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JPEG"/><Relationship Id="rId7" Type="http://schemas.microsoft.com/office/2007/relationships/hdphoto" Target="../media/hdphoto2.wdp"/><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6"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E5752F-1631-4630-847E-29566195DBB7}"/>
              </a:ext>
            </a:extLst>
          </p:cNvPr>
          <p:cNvGrpSpPr/>
          <p:nvPr/>
        </p:nvGrpSpPr>
        <p:grpSpPr>
          <a:xfrm>
            <a:off x="710399" y="374903"/>
            <a:ext cx="6778538" cy="5797297"/>
            <a:chOff x="710399" y="374903"/>
            <a:chExt cx="6778538" cy="5797297"/>
          </a:xfrm>
        </p:grpSpPr>
        <p:sp>
          <p:nvSpPr>
            <p:cNvPr id="39" name="矩形: 圆角 38">
              <a:extLst>
                <a:ext uri="{FF2B5EF4-FFF2-40B4-BE49-F238E27FC236}">
                  <a16:creationId xmlns:a16="http://schemas.microsoft.com/office/drawing/2014/main" id="{D7369E00-81CD-4AEB-B54A-0B0B112AAFE0}"/>
                </a:ext>
              </a:extLst>
            </p:cNvPr>
            <p:cNvSpPr/>
            <p:nvPr/>
          </p:nvSpPr>
          <p:spPr>
            <a:xfrm>
              <a:off x="710399" y="374903"/>
              <a:ext cx="6778538" cy="5797297"/>
            </a:xfrm>
            <a:prstGeom prst="roundRect">
              <a:avLst/>
            </a:prstGeom>
            <a:no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a:off x="2485693"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59708" y="88525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38304" y="5784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18458" y="9073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24441" y="8112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633" y="1129794"/>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a:off x="2929122" y="12161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07383" y="12074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29961" y="8815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442203" y="12164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16218" y="88151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74968" y="9035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880951" y="8074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143" y="1126060"/>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p:cNvCxnSpPr>
            <p:nvPr/>
          </p:nvCxnSpPr>
          <p:spPr>
            <a:xfrm>
              <a:off x="3885632" y="12124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205725" y="1212600"/>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21495" y="223889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00091" y="193212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480245" y="226094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886228" y="216484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20" y="2483438"/>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a:off x="2890909" y="25698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69170" y="25610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291748" y="22351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403990" y="257012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578005" y="223516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56601" y="192839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36755" y="225721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42738" y="216111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30" y="2479705"/>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p:cNvCxnSpPr>
            <p:nvPr/>
          </p:nvCxnSpPr>
          <p:spPr>
            <a:xfrm>
              <a:off x="3847419" y="25660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615" y="1724208"/>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67511" y="1879474"/>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627364" y="1801841"/>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6715721" y="1383365"/>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6766962" y="1383184"/>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6899254" y="1801840"/>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40391" y="1886182"/>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794814" y="5747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2540443" y="3169194"/>
              <a:ext cx="551140" cy="2480289"/>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grpSp>
          <p:nvGrpSpPr>
            <p:cNvPr id="35" name="组合 34">
              <a:extLst>
                <a:ext uri="{FF2B5EF4-FFF2-40B4-BE49-F238E27FC236}">
                  <a16:creationId xmlns:a16="http://schemas.microsoft.com/office/drawing/2014/main" id="{7ABA97C0-0095-4C5F-9579-F1D26F477405}"/>
                </a:ext>
              </a:extLst>
            </p:cNvPr>
            <p:cNvGrpSpPr/>
            <p:nvPr/>
          </p:nvGrpSpPr>
          <p:grpSpPr>
            <a:xfrm>
              <a:off x="1164581" y="3177846"/>
              <a:ext cx="619869" cy="2540692"/>
              <a:chOff x="1231422" y="3254128"/>
              <a:chExt cx="619869" cy="2568394"/>
            </a:xfrm>
          </p:grpSpPr>
          <p:sp>
            <p:nvSpPr>
              <p:cNvPr id="143" name="立方体 142">
                <a:extLst>
                  <a:ext uri="{FF2B5EF4-FFF2-40B4-BE49-F238E27FC236}">
                    <a16:creationId xmlns:a16="http://schemas.microsoft.com/office/drawing/2014/main" id="{562A437E-3ED4-4401-83EA-E9710DC9A98E}"/>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1633522" y="5451003"/>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1541357" y="3290069"/>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立方体 124">
              <a:extLst>
                <a:ext uri="{FF2B5EF4-FFF2-40B4-BE49-F238E27FC236}">
                  <a16:creationId xmlns:a16="http://schemas.microsoft.com/office/drawing/2014/main" id="{C9BB1693-7050-43DB-B625-94EAE1131294}"/>
                </a:ext>
              </a:extLst>
            </p:cNvPr>
            <p:cNvSpPr/>
            <p:nvPr/>
          </p:nvSpPr>
          <p:spPr>
            <a:xfrm>
              <a:off x="3714219" y="3680826"/>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3722302" y="421088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722302" y="4740953"/>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3919322" y="3803595"/>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3930845" y="437685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882782" y="4899734"/>
              <a:ext cx="547227"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6" name="立方体 135">
              <a:extLst>
                <a:ext uri="{FF2B5EF4-FFF2-40B4-BE49-F238E27FC236}">
                  <a16:creationId xmlns:a16="http://schemas.microsoft.com/office/drawing/2014/main" id="{E860042A-59F2-42A7-B51D-5908F0295894}"/>
                </a:ext>
              </a:extLst>
            </p:cNvPr>
            <p:cNvSpPr/>
            <p:nvPr/>
          </p:nvSpPr>
          <p:spPr>
            <a:xfrm>
              <a:off x="6033660" y="4826680"/>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8ACD04E5-09F6-4A89-860D-2462F4C49A84}"/>
                </a:ext>
              </a:extLst>
            </p:cNvPr>
            <p:cNvSpPr txBox="1"/>
            <p:nvPr/>
          </p:nvSpPr>
          <p:spPr>
            <a:xfrm>
              <a:off x="6223476" y="501897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6081828" y="3671425"/>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6218812" y="3803439"/>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140" name="立方体 139">
              <a:extLst>
                <a:ext uri="{FF2B5EF4-FFF2-40B4-BE49-F238E27FC236}">
                  <a16:creationId xmlns:a16="http://schemas.microsoft.com/office/drawing/2014/main" id="{D8703759-5259-43F8-B0B3-E8B0F1EE4C0D}"/>
                </a:ext>
              </a:extLst>
            </p:cNvPr>
            <p:cNvSpPr/>
            <p:nvPr/>
          </p:nvSpPr>
          <p:spPr>
            <a:xfrm>
              <a:off x="4641043" y="4815547"/>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F4084991-A6A8-4640-8F73-C1C4E4B4589E}"/>
                </a:ext>
              </a:extLst>
            </p:cNvPr>
            <p:cNvSpPr txBox="1"/>
            <p:nvPr/>
          </p:nvSpPr>
          <p:spPr>
            <a:xfrm>
              <a:off x="4825281" y="4964053"/>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145" name="立方体 144">
              <a:extLst>
                <a:ext uri="{FF2B5EF4-FFF2-40B4-BE49-F238E27FC236}">
                  <a16:creationId xmlns:a16="http://schemas.microsoft.com/office/drawing/2014/main" id="{B5C8E776-B6D4-45DF-B125-ECD22147B267}"/>
                </a:ext>
              </a:extLst>
            </p:cNvPr>
            <p:cNvSpPr/>
            <p:nvPr/>
          </p:nvSpPr>
          <p:spPr>
            <a:xfrm>
              <a:off x="4658382" y="4246804"/>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42400869-38F2-432E-A4B6-6FD69A14EE23}"/>
                </a:ext>
              </a:extLst>
            </p:cNvPr>
            <p:cNvSpPr txBox="1"/>
            <p:nvPr/>
          </p:nvSpPr>
          <p:spPr>
            <a:xfrm>
              <a:off x="4855526" y="4319117"/>
              <a:ext cx="87149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156" name="立方体 155">
              <a:extLst>
                <a:ext uri="{FF2B5EF4-FFF2-40B4-BE49-F238E27FC236}">
                  <a16:creationId xmlns:a16="http://schemas.microsoft.com/office/drawing/2014/main" id="{BB05FEA8-402A-4ABE-8B3D-9B1599F74A44}"/>
                </a:ext>
              </a:extLst>
            </p:cNvPr>
            <p:cNvSpPr/>
            <p:nvPr/>
          </p:nvSpPr>
          <p:spPr>
            <a:xfrm>
              <a:off x="6065277" y="4318068"/>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6240059" y="4393688"/>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2063614762"/>
                </p:ext>
              </p:extLst>
            </p:nvPr>
          </p:nvGraphicFramePr>
          <p:xfrm>
            <a:off x="6388813" y="1244404"/>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88813" y="1244404"/>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2697879987"/>
                </p:ext>
              </p:extLst>
            </p:nvPr>
          </p:nvGraphicFramePr>
          <p:xfrm>
            <a:off x="6388813" y="2172230"/>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88813" y="2172230"/>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4709445" y="372492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4904007" y="3849440"/>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260935" y="120933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4296493" y="88313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4421888" y="121809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4595903" y="88313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4774499" y="5763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4454653" y="90518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4860636" y="80908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828" y="1127674"/>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4865317" y="121406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3" name="直接箭头连接符 232">
              <a:extLst>
                <a:ext uri="{FF2B5EF4-FFF2-40B4-BE49-F238E27FC236}">
                  <a16:creationId xmlns:a16="http://schemas.microsoft.com/office/drawing/2014/main" id="{DEF31500-738C-404F-A008-F93529A646E7}"/>
                </a:ext>
              </a:extLst>
            </p:cNvPr>
            <p:cNvCxnSpPr>
              <a:cxnSpLocks/>
            </p:cNvCxnSpPr>
            <p:nvPr/>
          </p:nvCxnSpPr>
          <p:spPr>
            <a:xfrm flipV="1">
              <a:off x="5243578" y="120530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4" name="立方体 233">
              <a:extLst>
                <a:ext uri="{FF2B5EF4-FFF2-40B4-BE49-F238E27FC236}">
                  <a16:creationId xmlns:a16="http://schemas.microsoft.com/office/drawing/2014/main" id="{CD7A74AA-59ED-4460-B49D-22EA0B1C4D00}"/>
                </a:ext>
              </a:extLst>
            </p:cNvPr>
            <p:cNvSpPr/>
            <p:nvPr/>
          </p:nvSpPr>
          <p:spPr>
            <a:xfrm>
              <a:off x="5266156" y="87939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5" name="直接箭头连接符 234">
              <a:extLst>
                <a:ext uri="{FF2B5EF4-FFF2-40B4-BE49-F238E27FC236}">
                  <a16:creationId xmlns:a16="http://schemas.microsoft.com/office/drawing/2014/main" id="{71C0918A-24D4-424B-97D2-893E5C6197FF}"/>
                </a:ext>
              </a:extLst>
            </p:cNvPr>
            <p:cNvCxnSpPr>
              <a:cxnSpLocks/>
            </p:cNvCxnSpPr>
            <p:nvPr/>
          </p:nvCxnSpPr>
          <p:spPr>
            <a:xfrm>
              <a:off x="5378398" y="121435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6" name="立方体 235">
              <a:extLst>
                <a:ext uri="{FF2B5EF4-FFF2-40B4-BE49-F238E27FC236}">
                  <a16:creationId xmlns:a16="http://schemas.microsoft.com/office/drawing/2014/main" id="{166FA4DB-CA32-4EA9-9CC7-7221C11DA2C8}"/>
                </a:ext>
              </a:extLst>
            </p:cNvPr>
            <p:cNvSpPr/>
            <p:nvPr/>
          </p:nvSpPr>
          <p:spPr>
            <a:xfrm>
              <a:off x="5552413" y="87939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连接符: 肘形 236">
              <a:extLst>
                <a:ext uri="{FF2B5EF4-FFF2-40B4-BE49-F238E27FC236}">
                  <a16:creationId xmlns:a16="http://schemas.microsoft.com/office/drawing/2014/main" id="{46BB0B34-66BE-4189-B788-25A66ABE105C}"/>
                </a:ext>
              </a:extLst>
            </p:cNvPr>
            <p:cNvCxnSpPr>
              <a:cxnSpLocks/>
              <a:endCxn id="263" idx="2"/>
            </p:cNvCxnSpPr>
            <p:nvPr/>
          </p:nvCxnSpPr>
          <p:spPr>
            <a:xfrm rot="5400000" flipH="1" flipV="1">
              <a:off x="5411163" y="90144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8" name="连接符: 肘形 237">
              <a:extLst>
                <a:ext uri="{FF2B5EF4-FFF2-40B4-BE49-F238E27FC236}">
                  <a16:creationId xmlns:a16="http://schemas.microsoft.com/office/drawing/2014/main" id="{DDC1C17F-3D9B-46B7-B5D6-E32AC55F46A6}"/>
                </a:ext>
              </a:extLst>
            </p:cNvPr>
            <p:cNvCxnSpPr>
              <a:cxnSpLocks/>
              <a:endCxn id="239" idx="0"/>
            </p:cNvCxnSpPr>
            <p:nvPr/>
          </p:nvCxnSpPr>
          <p:spPr>
            <a:xfrm>
              <a:off x="5817146" y="80534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9" name="图片 238">
              <a:extLst>
                <a:ext uri="{FF2B5EF4-FFF2-40B4-BE49-F238E27FC236}">
                  <a16:creationId xmlns:a16="http://schemas.microsoft.com/office/drawing/2014/main" id="{A05E97D8-EAEE-4DAF-803B-6B8264FB2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338" y="1123940"/>
              <a:ext cx="149749" cy="155266"/>
            </a:xfrm>
            <a:prstGeom prst="rect">
              <a:avLst/>
            </a:prstGeom>
          </p:spPr>
        </p:pic>
        <p:cxnSp>
          <p:nvCxnSpPr>
            <p:cNvPr id="241" name="直接箭头连接符 240">
              <a:extLst>
                <a:ext uri="{FF2B5EF4-FFF2-40B4-BE49-F238E27FC236}">
                  <a16:creationId xmlns:a16="http://schemas.microsoft.com/office/drawing/2014/main" id="{30EEF85F-D666-4A9C-A4E7-A739FCB3A12C}"/>
                </a:ext>
              </a:extLst>
            </p:cNvPr>
            <p:cNvCxnSpPr>
              <a:cxnSpLocks/>
            </p:cNvCxnSpPr>
            <p:nvPr/>
          </p:nvCxnSpPr>
          <p:spPr>
            <a:xfrm>
              <a:off x="5821827" y="121033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218547" y="256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254105" y="223531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4379500" y="257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4553515" y="223531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4732111" y="192854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4412265" y="225736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4818248" y="216125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440" y="2479853"/>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4822929" y="25662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4" name="直接箭头连接符 253">
              <a:extLst>
                <a:ext uri="{FF2B5EF4-FFF2-40B4-BE49-F238E27FC236}">
                  <a16:creationId xmlns:a16="http://schemas.microsoft.com/office/drawing/2014/main" id="{DFBC611C-90F2-4343-9E8F-61CA5DA008C1}"/>
                </a:ext>
              </a:extLst>
            </p:cNvPr>
            <p:cNvCxnSpPr>
              <a:cxnSpLocks/>
            </p:cNvCxnSpPr>
            <p:nvPr/>
          </p:nvCxnSpPr>
          <p:spPr>
            <a:xfrm flipV="1">
              <a:off x="5201190" y="25574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5" name="立方体 254">
              <a:extLst>
                <a:ext uri="{FF2B5EF4-FFF2-40B4-BE49-F238E27FC236}">
                  <a16:creationId xmlns:a16="http://schemas.microsoft.com/office/drawing/2014/main" id="{73040F97-C338-4E34-A3BD-4BECCB58588A}"/>
                </a:ext>
              </a:extLst>
            </p:cNvPr>
            <p:cNvSpPr/>
            <p:nvPr/>
          </p:nvSpPr>
          <p:spPr>
            <a:xfrm>
              <a:off x="5223768" y="223157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6" name="直接箭头连接符 255">
              <a:extLst>
                <a:ext uri="{FF2B5EF4-FFF2-40B4-BE49-F238E27FC236}">
                  <a16:creationId xmlns:a16="http://schemas.microsoft.com/office/drawing/2014/main" id="{11084473-B735-4654-B8CD-3BE46DA80B52}"/>
                </a:ext>
              </a:extLst>
            </p:cNvPr>
            <p:cNvCxnSpPr>
              <a:cxnSpLocks/>
            </p:cNvCxnSpPr>
            <p:nvPr/>
          </p:nvCxnSpPr>
          <p:spPr>
            <a:xfrm>
              <a:off x="5336010" y="256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7" name="立方体 256">
              <a:extLst>
                <a:ext uri="{FF2B5EF4-FFF2-40B4-BE49-F238E27FC236}">
                  <a16:creationId xmlns:a16="http://schemas.microsoft.com/office/drawing/2014/main" id="{4C36AF27-390B-40C3-8B61-64F526FD8ADF}"/>
                </a:ext>
              </a:extLst>
            </p:cNvPr>
            <p:cNvSpPr/>
            <p:nvPr/>
          </p:nvSpPr>
          <p:spPr>
            <a:xfrm>
              <a:off x="5510025" y="223157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立方体 257">
              <a:extLst>
                <a:ext uri="{FF2B5EF4-FFF2-40B4-BE49-F238E27FC236}">
                  <a16:creationId xmlns:a16="http://schemas.microsoft.com/office/drawing/2014/main" id="{A5F6DC36-7228-42D9-A339-E0573305903E}"/>
                </a:ext>
              </a:extLst>
            </p:cNvPr>
            <p:cNvSpPr/>
            <p:nvPr/>
          </p:nvSpPr>
          <p:spPr>
            <a:xfrm rot="2696801">
              <a:off x="5688621" y="192481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9" name="连接符: 肘形 258">
              <a:extLst>
                <a:ext uri="{FF2B5EF4-FFF2-40B4-BE49-F238E27FC236}">
                  <a16:creationId xmlns:a16="http://schemas.microsoft.com/office/drawing/2014/main" id="{42CF73FD-C0F9-4F37-BA08-E34DD669DA22}"/>
                </a:ext>
              </a:extLst>
            </p:cNvPr>
            <p:cNvCxnSpPr>
              <a:cxnSpLocks/>
              <a:endCxn id="258" idx="2"/>
            </p:cNvCxnSpPr>
            <p:nvPr/>
          </p:nvCxnSpPr>
          <p:spPr>
            <a:xfrm rot="5400000" flipH="1" flipV="1">
              <a:off x="5368775" y="225362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60" name="连接符: 肘形 259">
              <a:extLst>
                <a:ext uri="{FF2B5EF4-FFF2-40B4-BE49-F238E27FC236}">
                  <a16:creationId xmlns:a16="http://schemas.microsoft.com/office/drawing/2014/main" id="{B6BC2FD1-2565-4B6B-A498-AFF182CD9048}"/>
                </a:ext>
              </a:extLst>
            </p:cNvPr>
            <p:cNvCxnSpPr>
              <a:cxnSpLocks/>
              <a:endCxn id="261" idx="0"/>
            </p:cNvCxnSpPr>
            <p:nvPr/>
          </p:nvCxnSpPr>
          <p:spPr>
            <a:xfrm>
              <a:off x="5774758" y="215752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61" name="图片 260">
              <a:extLst>
                <a:ext uri="{FF2B5EF4-FFF2-40B4-BE49-F238E27FC236}">
                  <a16:creationId xmlns:a16="http://schemas.microsoft.com/office/drawing/2014/main" id="{757B6583-34D6-4CC4-8D00-44507BD1D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950" y="2476120"/>
              <a:ext cx="149749" cy="155266"/>
            </a:xfrm>
            <a:prstGeom prst="rect">
              <a:avLst/>
            </a:prstGeom>
          </p:spPr>
        </p:pic>
        <p:cxnSp>
          <p:nvCxnSpPr>
            <p:cNvPr id="262" name="直接箭头连接符 261">
              <a:extLst>
                <a:ext uri="{FF2B5EF4-FFF2-40B4-BE49-F238E27FC236}">
                  <a16:creationId xmlns:a16="http://schemas.microsoft.com/office/drawing/2014/main" id="{33B61E0D-C6A7-44FA-ACB1-D82467B3C216}"/>
                </a:ext>
              </a:extLst>
            </p:cNvPr>
            <p:cNvCxnSpPr>
              <a:cxnSpLocks/>
            </p:cNvCxnSpPr>
            <p:nvPr/>
          </p:nvCxnSpPr>
          <p:spPr>
            <a:xfrm>
              <a:off x="5779439" y="25625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3" name="立方体 262">
              <a:extLst>
                <a:ext uri="{FF2B5EF4-FFF2-40B4-BE49-F238E27FC236}">
                  <a16:creationId xmlns:a16="http://schemas.microsoft.com/office/drawing/2014/main" id="{3E804FD3-C164-4C38-8A6E-286F98241EB4}"/>
                </a:ext>
              </a:extLst>
            </p:cNvPr>
            <p:cNvSpPr/>
            <p:nvPr/>
          </p:nvSpPr>
          <p:spPr>
            <a:xfrm rot="2696801">
              <a:off x="5731009" y="57263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1180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481584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03" name="组合 102">
            <a:extLst>
              <a:ext uri="{FF2B5EF4-FFF2-40B4-BE49-F238E27FC236}">
                <a16:creationId xmlns:a16="http://schemas.microsoft.com/office/drawing/2014/main" id="{DC978B0B-A97E-408F-914B-BF6F00F46934}"/>
              </a:ext>
            </a:extLst>
          </p:cNvPr>
          <p:cNvGrpSpPr/>
          <p:nvPr/>
        </p:nvGrpSpPr>
        <p:grpSpPr>
          <a:xfrm>
            <a:off x="7561967" y="673335"/>
            <a:ext cx="3269458" cy="2559041"/>
            <a:chOff x="7561967" y="673335"/>
            <a:chExt cx="3269458"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7" y="673335"/>
              <a:ext cx="3269458" cy="2559041"/>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生物标记物</a:t>
              </a: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78785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7206514" y="1907769"/>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aphicFrame>
        <p:nvGraphicFramePr>
          <p:cNvPr id="87" name="表格 15">
            <a:extLst>
              <a:ext uri="{FF2B5EF4-FFF2-40B4-BE49-F238E27FC236}">
                <a16:creationId xmlns:a16="http://schemas.microsoft.com/office/drawing/2014/main" id="{290A587A-32E0-4ED9-92FB-B706CD2283F9}"/>
              </a:ext>
            </a:extLst>
          </p:cNvPr>
          <p:cNvGraphicFramePr>
            <a:graphicFrameLocks noGrp="1"/>
          </p:cNvGraphicFramePr>
          <p:nvPr>
            <p:extLst>
              <p:ext uri="{D42A27DB-BD31-4B8C-83A1-F6EECF244321}">
                <p14:modId xmlns:p14="http://schemas.microsoft.com/office/powerpoint/2010/main" val="4020652134"/>
              </p:ext>
            </p:extLst>
          </p:nvPr>
        </p:nvGraphicFramePr>
        <p:xfrm>
          <a:off x="5811412" y="3929207"/>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89" name="直接箭头连接符 88">
            <a:extLst>
              <a:ext uri="{FF2B5EF4-FFF2-40B4-BE49-F238E27FC236}">
                <a16:creationId xmlns:a16="http://schemas.microsoft.com/office/drawing/2014/main" id="{004DB759-9CA9-451D-BED3-EAF3E1F85F2F}"/>
              </a:ext>
            </a:extLst>
          </p:cNvPr>
          <p:cNvCxnSpPr>
            <a:stCxn id="76" idx="2"/>
            <a:endCxn id="87" idx="0"/>
          </p:cNvCxnSpPr>
          <p:nvPr/>
        </p:nvCxnSpPr>
        <p:spPr>
          <a:xfrm>
            <a:off x="6710891" y="3032562"/>
            <a:ext cx="4204" cy="8966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92" name="表格 15">
            <a:extLst>
              <a:ext uri="{FF2B5EF4-FFF2-40B4-BE49-F238E27FC236}">
                <a16:creationId xmlns:a16="http://schemas.microsoft.com/office/drawing/2014/main" id="{1336E785-9928-4253-91B8-BD5A7C09F2A9}"/>
              </a:ext>
            </a:extLst>
          </p:cNvPr>
          <p:cNvGraphicFramePr>
            <a:graphicFrameLocks noGrp="1"/>
          </p:cNvGraphicFramePr>
          <p:nvPr>
            <p:extLst>
              <p:ext uri="{D42A27DB-BD31-4B8C-83A1-F6EECF244321}">
                <p14:modId xmlns:p14="http://schemas.microsoft.com/office/powerpoint/2010/main" val="3119545593"/>
              </p:ext>
            </p:extLst>
          </p:nvPr>
        </p:nvGraphicFramePr>
        <p:xfrm>
          <a:off x="2200735" y="435174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93" name="直接箭头连接符 92">
            <a:extLst>
              <a:ext uri="{FF2B5EF4-FFF2-40B4-BE49-F238E27FC236}">
                <a16:creationId xmlns:a16="http://schemas.microsoft.com/office/drawing/2014/main" id="{117E01A4-849C-4F6C-BD10-88FC6A782DF3}"/>
              </a:ext>
            </a:extLst>
          </p:cNvPr>
          <p:cNvCxnSpPr>
            <a:cxnSpLocks/>
          </p:cNvCxnSpPr>
          <p:nvPr/>
        </p:nvCxnSpPr>
        <p:spPr>
          <a:xfrm>
            <a:off x="3072202" y="3858034"/>
            <a:ext cx="0" cy="4937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94" name="表格 15">
            <a:extLst>
              <a:ext uri="{FF2B5EF4-FFF2-40B4-BE49-F238E27FC236}">
                <a16:creationId xmlns:a16="http://schemas.microsoft.com/office/drawing/2014/main" id="{C28A885D-DE8C-4138-BA81-51F5727FD999}"/>
              </a:ext>
            </a:extLst>
          </p:cNvPr>
          <p:cNvGraphicFramePr>
            <a:graphicFrameLocks noGrp="1"/>
          </p:cNvGraphicFramePr>
          <p:nvPr>
            <p:extLst>
              <p:ext uri="{D42A27DB-BD31-4B8C-83A1-F6EECF244321}">
                <p14:modId xmlns:p14="http://schemas.microsoft.com/office/powerpoint/2010/main" val="854709789"/>
              </p:ext>
            </p:extLst>
          </p:nvPr>
        </p:nvGraphicFramePr>
        <p:xfrm>
          <a:off x="8382823" y="3724322"/>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25493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cxnSp>
        <p:nvCxnSpPr>
          <p:cNvPr id="95" name="直接箭头连接符 94">
            <a:extLst>
              <a:ext uri="{FF2B5EF4-FFF2-40B4-BE49-F238E27FC236}">
                <a16:creationId xmlns:a16="http://schemas.microsoft.com/office/drawing/2014/main" id="{F1659171-AD39-4F10-B7B5-BC99DCDC23D9}"/>
              </a:ext>
            </a:extLst>
          </p:cNvPr>
          <p:cNvCxnSpPr>
            <a:cxnSpLocks/>
          </p:cNvCxnSpPr>
          <p:nvPr/>
        </p:nvCxnSpPr>
        <p:spPr>
          <a:xfrm>
            <a:off x="9236534" y="3232376"/>
            <a:ext cx="0" cy="4883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64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注意力的空间通道双分支脑肿瘤</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图像</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分类</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577081"/>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脑肿瘤与正常脑组织纹理相似、影像对比度较低而难以区分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1131309" y="4506319"/>
            <a:ext cx="1698499" cy="253916"/>
          </a:xfrm>
          <a:prstGeom prst="rect">
            <a:avLst/>
          </a:prstGeom>
          <a:solidFill>
            <a:schemeClr val="accent1">
              <a:lumMod val="20000"/>
              <a:lumOff val="80000"/>
            </a:schemeClr>
          </a:solid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单模态数据分类稳定性差</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b="1" dirty="0">
                  <a:solidFill>
                    <a:srgbClr val="C00000"/>
                  </a:solidFill>
                  <a:latin typeface="宋体" panose="02010600030101010101" pitchFamily="2" charset="-122"/>
                  <a:ea typeface="宋体" panose="02010600030101010101" pitchFamily="2" charset="-122"/>
                </a:rPr>
                <a:t>注意力的</a:t>
              </a:r>
              <a:r>
                <a:rPr lang="zh-CN" altLang="en-US" sz="1050" dirty="0">
                  <a:latin typeface="宋体" panose="02010600030101010101" pitchFamily="2" charset="-122"/>
                  <a:ea typeface="宋体" panose="02010600030101010101" pitchFamily="2" charset="-122"/>
                </a:rPr>
                <a:t>空间通道</a:t>
              </a:r>
              <a:r>
                <a:rPr lang="zh-CN" altLang="en-US" sz="1050" b="1" dirty="0">
                  <a:solidFill>
                    <a:srgbClr val="C00000"/>
                  </a:solidFill>
                  <a:latin typeface="宋体" panose="02010600030101010101" pitchFamily="2" charset="-122"/>
                  <a:ea typeface="宋体" panose="02010600030101010101" pitchFamily="2" charset="-122"/>
                </a:rPr>
                <a:t>双分支</a:t>
              </a:r>
              <a:r>
                <a:rPr lang="zh-CN" altLang="en-US" sz="1050" dirty="0">
                  <a:latin typeface="宋体" panose="02010600030101010101" pitchFamily="2" charset="-122"/>
                  <a:ea typeface="宋体" panose="02010600030101010101" pitchFamily="2" charset="-122"/>
                </a:rPr>
                <a:t>的脑肿瘤分类模型，克服单一模型架构的局限性</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kern="1200" dirty="0">
                  <a:solidFill>
                    <a:srgbClr val="000000"/>
                  </a:solidFill>
                  <a:effectLst/>
                  <a:latin typeface="宋体" panose="02010600030101010101" pitchFamily="2" charset="-122"/>
                  <a:ea typeface="宋体" panose="02010600030101010101" pitchFamily="2" charset="-122"/>
                  <a:cs typeface="+mn-cs"/>
                </a:rPr>
                <a:t>空间注意力</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空间特征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latin typeface="宋体" panose="02010600030101010101" pitchFamily="2" charset="-122"/>
                  <a:ea typeface="宋体" panose="02010600030101010101" pitchFamily="2" charset="-122"/>
                </a:rPr>
                <a:t>通道</a:t>
              </a:r>
              <a:r>
                <a:rPr lang="zh-CN" altLang="en-US" sz="1050" b="1" kern="1200" dirty="0">
                  <a:solidFill>
                    <a:srgbClr val="000000"/>
                  </a:solidFill>
                  <a:effectLst/>
                  <a:latin typeface="宋体" panose="02010600030101010101" pitchFamily="2" charset="-122"/>
                  <a:ea typeface="宋体" panose="02010600030101010101" pitchFamily="2" charset="-122"/>
                  <a:cs typeface="+mn-cs"/>
                </a:rPr>
                <a:t>注意力</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通道特征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3367" y="37337"/>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8" name="组合 157">
            <a:extLst>
              <a:ext uri="{FF2B5EF4-FFF2-40B4-BE49-F238E27FC236}">
                <a16:creationId xmlns:a16="http://schemas.microsoft.com/office/drawing/2014/main" id="{80FA5AB1-D671-4A9B-B159-F45E0B1E07E1}"/>
              </a:ext>
            </a:extLst>
          </p:cNvPr>
          <p:cNvGrpSpPr/>
          <p:nvPr/>
        </p:nvGrpSpPr>
        <p:grpSpPr>
          <a:xfrm>
            <a:off x="95592" y="43339"/>
            <a:ext cx="6196534" cy="3750943"/>
            <a:chOff x="177486" y="70010"/>
            <a:chExt cx="8897131" cy="5670579"/>
          </a:xfrm>
        </p:grpSpPr>
        <p:sp>
          <p:nvSpPr>
            <p:cNvPr id="149" name="矩形: 圆角 148">
              <a:extLst>
                <a:ext uri="{FF2B5EF4-FFF2-40B4-BE49-F238E27FC236}">
                  <a16:creationId xmlns:a16="http://schemas.microsoft.com/office/drawing/2014/main" id="{03D99FD1-B347-44F2-9E8E-B0EBB1881035}"/>
                </a:ext>
              </a:extLst>
            </p:cNvPr>
            <p:cNvSpPr/>
            <p:nvPr/>
          </p:nvSpPr>
          <p:spPr>
            <a:xfrm>
              <a:off x="177486" y="70010"/>
              <a:ext cx="8851392" cy="5670579"/>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1349085" y="1583070"/>
              <a:ext cx="1190321" cy="4014216"/>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544427" y="600947"/>
              <a:ext cx="4044028" cy="418760"/>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1421371" y="2295081"/>
              <a:ext cx="1095226" cy="1072643"/>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1442987" y="3995145"/>
              <a:ext cx="1095227" cy="1121523"/>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09" y="2602371"/>
              <a:ext cx="374405" cy="374406"/>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901293" y="2661806"/>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009" y="4097315"/>
              <a:ext cx="441105" cy="441105"/>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901293" y="4220228"/>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2772814" y="3260994"/>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3215261" y="2383370"/>
              <a:ext cx="1545336" cy="564129"/>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6126518" y="310825"/>
              <a:ext cx="940552" cy="724810"/>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6248395" y="398992"/>
              <a:ext cx="916045" cy="710331"/>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6452892" y="485885"/>
              <a:ext cx="916045" cy="710331"/>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7533431" y="1713528"/>
              <a:ext cx="131705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6209300" y="1238327"/>
              <a:ext cx="753413" cy="95040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6353416" y="1298627"/>
              <a:ext cx="753413" cy="95040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6535259" y="1374349"/>
              <a:ext cx="753413" cy="95040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7503711" y="555938"/>
              <a:ext cx="157090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6113007" y="2471487"/>
              <a:ext cx="916045" cy="710331"/>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6392545" y="2451378"/>
              <a:ext cx="753413" cy="95040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6461842" y="2638903"/>
              <a:ext cx="914400" cy="714375"/>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7543511" y="2826653"/>
              <a:ext cx="130332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5615084" y="493505"/>
              <a:ext cx="301205" cy="2790033"/>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5248143" y="1380910"/>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5266920" y="4241221"/>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6214625" y="4295747"/>
              <a:ext cx="753413" cy="917645"/>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6364917" y="4356046"/>
              <a:ext cx="753413" cy="917645"/>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6580918" y="4430462"/>
              <a:ext cx="753413" cy="917645"/>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7502055" y="4749973"/>
              <a:ext cx="139974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4728053" y="3281036"/>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5274608" y="2302730"/>
              <a:ext cx="119260" cy="2370423"/>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5695485" y="4684515"/>
              <a:ext cx="37613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2" name="AutoShape 2" descr="The architecture of Unet.">
            <a:extLst>
              <a:ext uri="{FF2B5EF4-FFF2-40B4-BE49-F238E27FC236}">
                <a16:creationId xmlns:a16="http://schemas.microsoft.com/office/drawing/2014/main" id="{D7ADF2C6-68EC-499C-B0B8-E8D6E7235131}"/>
              </a:ext>
            </a:extLst>
          </p:cNvPr>
          <p:cNvSpPr>
            <a:spLocks noChangeAspect="1" noChangeArrowheads="1"/>
          </p:cNvSpPr>
          <p:nvPr/>
        </p:nvSpPr>
        <p:spPr bwMode="auto">
          <a:xfrm>
            <a:off x="5861707" y="32593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nnUNet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4183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1903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5404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0827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7018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0366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4529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1306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59166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3474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49016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7660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4995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4383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6828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4044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6719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5381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6999491" y="768217"/>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chemeClr val="accent2">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3222</TotalTime>
  <Words>796</Words>
  <Application>Microsoft Macintosh PowerPoint</Application>
  <PresentationFormat>宽屏</PresentationFormat>
  <Paragraphs>281</Paragraphs>
  <Slides>24</Slides>
  <Notes>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2" baseType="lpstr">
      <vt:lpstr>等线</vt:lpstr>
      <vt:lpstr>等线 Light</vt:lpstr>
      <vt:lpstr>SimSun</vt:lpstr>
      <vt:lpstr>SimSun</vt:lpstr>
      <vt:lpstr>Arial</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45</cp:revision>
  <dcterms:created xsi:type="dcterms:W3CDTF">2024-12-02T08:20:38Z</dcterms:created>
  <dcterms:modified xsi:type="dcterms:W3CDTF">2025-11-21T12:53:15Z</dcterms:modified>
</cp:coreProperties>
</file>